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38404800" cy="384048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4643"/>
  </p:normalViewPr>
  <p:slideViewPr>
    <p:cSldViewPr snapToGrid="0" snapToObjects="1">
      <p:cViewPr>
        <p:scale>
          <a:sx n="27" d="100"/>
          <a:sy n="27" d="100"/>
        </p:scale>
        <p:origin x="21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285234"/>
            <a:ext cx="32644080" cy="13370560"/>
          </a:xfrm>
        </p:spPr>
        <p:txBody>
          <a:bodyPr anchor="b"/>
          <a:lstStyle>
            <a:lvl1pPr algn="ctr">
              <a:defRPr sz="25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0171414"/>
            <a:ext cx="28803600" cy="9272267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113" indent="0" algn="ctr">
              <a:buNone/>
              <a:defRPr sz="8400"/>
            </a:lvl2pPr>
            <a:lvl3pPr marL="3840227" indent="0" algn="ctr">
              <a:buNone/>
              <a:defRPr sz="7560"/>
            </a:lvl3pPr>
            <a:lvl4pPr marL="5760341" indent="0" algn="ctr">
              <a:buNone/>
              <a:defRPr sz="6720"/>
            </a:lvl4pPr>
            <a:lvl5pPr marL="7680455" indent="0" algn="ctr">
              <a:buNone/>
              <a:defRPr sz="6720"/>
            </a:lvl5pPr>
            <a:lvl6pPr marL="9600568" indent="0" algn="ctr">
              <a:buNone/>
              <a:defRPr sz="6720"/>
            </a:lvl6pPr>
            <a:lvl7pPr marL="11520682" indent="0" algn="ctr">
              <a:buNone/>
              <a:defRPr sz="6720"/>
            </a:lvl7pPr>
            <a:lvl8pPr marL="13440796" indent="0" algn="ctr">
              <a:buNone/>
              <a:defRPr sz="6720"/>
            </a:lvl8pPr>
            <a:lvl9pPr marL="15360909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02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3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044700"/>
            <a:ext cx="828103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4" y="2044700"/>
            <a:ext cx="24363045" cy="325462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2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49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9574542"/>
            <a:ext cx="33124140" cy="15975327"/>
          </a:xfrm>
        </p:spPr>
        <p:txBody>
          <a:bodyPr anchor="b"/>
          <a:lstStyle>
            <a:lvl1pPr>
              <a:defRPr sz="25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5701002"/>
            <a:ext cx="33124140" cy="840104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113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227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341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455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0568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0682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0796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0909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223501"/>
            <a:ext cx="16322040" cy="243674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223501"/>
            <a:ext cx="16322040" cy="243674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9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044709"/>
            <a:ext cx="3312414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414514"/>
            <a:ext cx="16247028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113" indent="0">
              <a:buNone/>
              <a:defRPr sz="8400" b="1"/>
            </a:lvl2pPr>
            <a:lvl3pPr marL="3840227" indent="0">
              <a:buNone/>
              <a:defRPr sz="7560" b="1"/>
            </a:lvl3pPr>
            <a:lvl4pPr marL="5760341" indent="0">
              <a:buNone/>
              <a:defRPr sz="6720" b="1"/>
            </a:lvl4pPr>
            <a:lvl5pPr marL="7680455" indent="0">
              <a:buNone/>
              <a:defRPr sz="6720" b="1"/>
            </a:lvl5pPr>
            <a:lvl6pPr marL="9600568" indent="0">
              <a:buNone/>
              <a:defRPr sz="6720" b="1"/>
            </a:lvl6pPr>
            <a:lvl7pPr marL="11520682" indent="0">
              <a:buNone/>
              <a:defRPr sz="6720" b="1"/>
            </a:lvl7pPr>
            <a:lvl8pPr marL="13440796" indent="0">
              <a:buNone/>
              <a:defRPr sz="6720" b="1"/>
            </a:lvl8pPr>
            <a:lvl9pPr marL="15360909" indent="0">
              <a:buNone/>
              <a:defRPr sz="6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028420"/>
            <a:ext cx="16247028" cy="206336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414514"/>
            <a:ext cx="16327042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113" indent="0">
              <a:buNone/>
              <a:defRPr sz="8400" b="1"/>
            </a:lvl2pPr>
            <a:lvl3pPr marL="3840227" indent="0">
              <a:buNone/>
              <a:defRPr sz="7560" b="1"/>
            </a:lvl3pPr>
            <a:lvl4pPr marL="5760341" indent="0">
              <a:buNone/>
              <a:defRPr sz="6720" b="1"/>
            </a:lvl4pPr>
            <a:lvl5pPr marL="7680455" indent="0">
              <a:buNone/>
              <a:defRPr sz="6720" b="1"/>
            </a:lvl5pPr>
            <a:lvl6pPr marL="9600568" indent="0">
              <a:buNone/>
              <a:defRPr sz="6720" b="1"/>
            </a:lvl6pPr>
            <a:lvl7pPr marL="11520682" indent="0">
              <a:buNone/>
              <a:defRPr sz="6720" b="1"/>
            </a:lvl7pPr>
            <a:lvl8pPr marL="13440796" indent="0">
              <a:buNone/>
              <a:defRPr sz="6720" b="1"/>
            </a:lvl8pPr>
            <a:lvl9pPr marL="15360909" indent="0">
              <a:buNone/>
              <a:defRPr sz="67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028420"/>
            <a:ext cx="16327042" cy="206336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6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17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7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529589"/>
            <a:ext cx="19442430" cy="27292300"/>
          </a:xfrm>
        </p:spPr>
        <p:txBody>
          <a:bodyPr/>
          <a:lstStyle>
            <a:lvl1pPr>
              <a:defRPr sz="13439"/>
            </a:lvl1pPr>
            <a:lvl2pPr>
              <a:defRPr sz="11759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1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113" indent="0">
              <a:buNone/>
              <a:defRPr sz="5880"/>
            </a:lvl2pPr>
            <a:lvl3pPr marL="3840227" indent="0">
              <a:buNone/>
              <a:defRPr sz="5040"/>
            </a:lvl3pPr>
            <a:lvl4pPr marL="5760341" indent="0">
              <a:buNone/>
              <a:defRPr sz="4200"/>
            </a:lvl4pPr>
            <a:lvl5pPr marL="7680455" indent="0">
              <a:buNone/>
              <a:defRPr sz="4200"/>
            </a:lvl5pPr>
            <a:lvl6pPr marL="9600568" indent="0">
              <a:buNone/>
              <a:defRPr sz="4200"/>
            </a:lvl6pPr>
            <a:lvl7pPr marL="11520682" indent="0">
              <a:buNone/>
              <a:defRPr sz="4200"/>
            </a:lvl7pPr>
            <a:lvl8pPr marL="13440796" indent="0">
              <a:buNone/>
              <a:defRPr sz="4200"/>
            </a:lvl8pPr>
            <a:lvl9pPr marL="15360909" indent="0">
              <a:buNone/>
              <a:defRPr sz="4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529589"/>
            <a:ext cx="19442430" cy="27292300"/>
          </a:xfrm>
        </p:spPr>
        <p:txBody>
          <a:bodyPr anchor="t"/>
          <a:lstStyle>
            <a:lvl1pPr marL="0" indent="0">
              <a:buNone/>
              <a:defRPr sz="13439"/>
            </a:lvl1pPr>
            <a:lvl2pPr marL="1920113" indent="0">
              <a:buNone/>
              <a:defRPr sz="11759"/>
            </a:lvl2pPr>
            <a:lvl3pPr marL="3840227" indent="0">
              <a:buNone/>
              <a:defRPr sz="10080"/>
            </a:lvl3pPr>
            <a:lvl4pPr marL="5760341" indent="0">
              <a:buNone/>
              <a:defRPr sz="8400"/>
            </a:lvl4pPr>
            <a:lvl5pPr marL="7680455" indent="0">
              <a:buNone/>
              <a:defRPr sz="8400"/>
            </a:lvl5pPr>
            <a:lvl6pPr marL="9600568" indent="0">
              <a:buNone/>
              <a:defRPr sz="8400"/>
            </a:lvl6pPr>
            <a:lvl7pPr marL="11520682" indent="0">
              <a:buNone/>
              <a:defRPr sz="8400"/>
            </a:lvl7pPr>
            <a:lvl8pPr marL="13440796" indent="0">
              <a:buNone/>
              <a:defRPr sz="8400"/>
            </a:lvl8pPr>
            <a:lvl9pPr marL="15360909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1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113" indent="0">
              <a:buNone/>
              <a:defRPr sz="5880"/>
            </a:lvl2pPr>
            <a:lvl3pPr marL="3840227" indent="0">
              <a:buNone/>
              <a:defRPr sz="5040"/>
            </a:lvl3pPr>
            <a:lvl4pPr marL="5760341" indent="0">
              <a:buNone/>
              <a:defRPr sz="4200"/>
            </a:lvl4pPr>
            <a:lvl5pPr marL="7680455" indent="0">
              <a:buNone/>
              <a:defRPr sz="4200"/>
            </a:lvl5pPr>
            <a:lvl6pPr marL="9600568" indent="0">
              <a:buNone/>
              <a:defRPr sz="4200"/>
            </a:lvl6pPr>
            <a:lvl7pPr marL="11520682" indent="0">
              <a:buNone/>
              <a:defRPr sz="4200"/>
            </a:lvl7pPr>
            <a:lvl8pPr marL="13440796" indent="0">
              <a:buNone/>
              <a:defRPr sz="4200"/>
            </a:lvl8pPr>
            <a:lvl9pPr marL="15360909" indent="0">
              <a:buNone/>
              <a:defRPr sz="4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68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044709"/>
            <a:ext cx="3312414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223501"/>
            <a:ext cx="3312414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5595569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939BE-F131-FA40-8AB0-FA37EEC557C7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5595569"/>
            <a:ext cx="129616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5595569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96B41-206B-7243-A1A4-D50EF6B58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8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227" rtl="0" eaLnBrk="1" latinLnBrk="0" hangingPunct="1">
        <a:lnSpc>
          <a:spcPct val="90000"/>
        </a:lnSpc>
        <a:spcBef>
          <a:spcPct val="0"/>
        </a:spcBef>
        <a:buNone/>
        <a:defRPr sz="184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057" indent="-960057" algn="l" defTabSz="3840227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59" kern="1200">
          <a:solidFill>
            <a:schemeClr val="tx1"/>
          </a:solidFill>
          <a:latin typeface="+mn-lt"/>
          <a:ea typeface="+mn-ea"/>
          <a:cs typeface="+mn-cs"/>
        </a:defRPr>
      </a:lvl1pPr>
      <a:lvl2pPr marL="2880170" indent="-960057" algn="l" defTabSz="384022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285" indent="-960057" algn="l" defTabSz="384022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398" indent="-960057" algn="l" defTabSz="384022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0511" indent="-960057" algn="l" defTabSz="384022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0625" indent="-960057" algn="l" defTabSz="384022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0738" indent="-960057" algn="l" defTabSz="384022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0853" indent="-960057" algn="l" defTabSz="384022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0966" indent="-960057" algn="l" defTabSz="384022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227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113" algn="l" defTabSz="3840227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227" algn="l" defTabSz="3840227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341" algn="l" defTabSz="3840227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455" algn="l" defTabSz="3840227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0568" algn="l" defTabSz="3840227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0682" algn="l" defTabSz="3840227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0796" algn="l" defTabSz="3840227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0909" algn="l" defTabSz="3840227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1.15884" TargetMode="External"/><Relationship Id="rId3" Type="http://schemas.openxmlformats.org/officeDocument/2006/relationships/image" Target="../media/image2.emf"/><Relationship Id="rId7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file:////var/folders/tg/5qt0q4z11_j7k4_xdg_4jhnn9wpz82/T/com.microsoft.Powerpoint/converted_emf.emf" TargetMode="External"/><Relationship Id="rId10" Type="http://schemas.openxmlformats.org/officeDocument/2006/relationships/image" Target="../media/image7.jpeg"/><Relationship Id="rId4" Type="http://schemas.openxmlformats.org/officeDocument/2006/relationships/image" Target="../media/image3.emf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;p1">
            <a:extLst>
              <a:ext uri="{FF2B5EF4-FFF2-40B4-BE49-F238E27FC236}">
                <a16:creationId xmlns:a16="http://schemas.microsoft.com/office/drawing/2014/main" id="{D6A56243-C621-A8C5-5133-BA107503D30D}"/>
              </a:ext>
            </a:extLst>
          </p:cNvPr>
          <p:cNvSpPr/>
          <p:nvPr/>
        </p:nvSpPr>
        <p:spPr>
          <a:xfrm>
            <a:off x="0" y="3"/>
            <a:ext cx="38404800" cy="4315189"/>
          </a:xfrm>
          <a:prstGeom prst="rect">
            <a:avLst/>
          </a:prstGeom>
          <a:solidFill>
            <a:srgbClr val="492F92"/>
          </a:solidFill>
          <a:ln>
            <a:noFill/>
          </a:ln>
        </p:spPr>
        <p:txBody>
          <a:bodyPr spcFirstLastPara="1" wrap="square" lIns="128000" tIns="64000" rIns="128000" bIns="64000" anchor="ctr" anchorCtr="0">
            <a:noAutofit/>
          </a:bodyPr>
          <a:lstStyle/>
          <a:p>
            <a:pPr algn="ctr">
              <a:buClr>
                <a:srgbClr val="000000"/>
              </a:buClr>
              <a:buSzPts val="8698"/>
            </a:pPr>
            <a:endParaRPr sz="869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73B3F-478B-EA4C-B55E-94C3A74D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689" y="648200"/>
            <a:ext cx="28430997" cy="298449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chemeClr val="bg1"/>
                </a:solidFill>
                <a:latin typeface="Montserrat" pitchFamily="2" charset="77"/>
                <a:ea typeface="Helvetica Neue" panose="02000503000000020004" pitchFamily="2" charset="0"/>
                <a:cs typeface="Baghdad" pitchFamily="2" charset="-78"/>
              </a:rPr>
              <a:t>Retrieval-Augmented Generation: Answering Questions from PDF Documents</a:t>
            </a:r>
            <a:br>
              <a:rPr lang="en-US" sz="7200" b="1" dirty="0">
                <a:solidFill>
                  <a:schemeClr val="bg1"/>
                </a:solidFill>
                <a:latin typeface="Montserrat" pitchFamily="2" charset="77"/>
                <a:ea typeface="Helvetica Neue" panose="02000503000000020004" pitchFamily="2" charset="0"/>
                <a:cs typeface="Baghdad" pitchFamily="2" charset="-78"/>
              </a:rPr>
            </a:br>
            <a:r>
              <a:rPr lang="en-US" sz="5400" dirty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Baghdad" pitchFamily="2" charset="-78"/>
              </a:rPr>
              <a:t>Junaid </a:t>
            </a:r>
            <a:r>
              <a:rPr lang="en-US" sz="5400" dirty="0" err="1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Baghdad" pitchFamily="2" charset="-78"/>
              </a:rPr>
              <a:t>Yeasir</a:t>
            </a:r>
            <a:r>
              <a:rPr lang="en-US" sz="5400" dirty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Baghdad" pitchFamily="2" charset="-78"/>
              </a:rPr>
              <a:t> Fahim, advised by Dr. James </a:t>
            </a:r>
            <a:r>
              <a:rPr lang="en-US" sz="5400" dirty="0" err="1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Baghdad" pitchFamily="2" charset="-78"/>
              </a:rPr>
              <a:t>Skon</a:t>
            </a:r>
            <a:r>
              <a:rPr lang="en-US" sz="5400" dirty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Baghdad" pitchFamily="2" charset="-78"/>
              </a:rPr>
              <a:t> &amp; Professor Jon Chun</a:t>
            </a:r>
            <a:br>
              <a:rPr lang="en-US" sz="5400" dirty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Baghdad" pitchFamily="2" charset="-78"/>
              </a:rPr>
            </a:br>
            <a:r>
              <a:rPr lang="en-US" sz="5400" dirty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Baghdad" pitchFamily="2" charset="-78"/>
              </a:rPr>
              <a:t>COMP401 Seminar, Kenyon College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906D6-8350-044F-8EAB-F58B9290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6" y="715569"/>
            <a:ext cx="2581299" cy="28497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A05364-EA8C-8F46-845F-E422E1C5926C}"/>
              </a:ext>
            </a:extLst>
          </p:cNvPr>
          <p:cNvSpPr/>
          <p:nvPr/>
        </p:nvSpPr>
        <p:spPr>
          <a:xfrm>
            <a:off x="829581" y="4892503"/>
            <a:ext cx="11871039" cy="1459980"/>
          </a:xfrm>
          <a:prstGeom prst="rect">
            <a:avLst/>
          </a:prstGeom>
          <a:solidFill>
            <a:srgbClr val="492F92"/>
          </a:solidFill>
          <a:ln>
            <a:solidFill>
              <a:srgbClr val="49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Domine" panose="02040503040403060204" pitchFamily="18" charset="0"/>
              </a:rPr>
              <a:t>Introduction</a:t>
            </a:r>
            <a:endParaRPr lang="en-US" sz="6599" dirty="0">
              <a:solidFill>
                <a:schemeClr val="bg1"/>
              </a:solidFill>
              <a:latin typeface="Domine" panose="0204050304040306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B81D9A-9DFA-5042-A171-D56DC038DE78}"/>
              </a:ext>
            </a:extLst>
          </p:cNvPr>
          <p:cNvSpPr/>
          <p:nvPr/>
        </p:nvSpPr>
        <p:spPr>
          <a:xfrm>
            <a:off x="14034061" y="4859578"/>
            <a:ext cx="23541159" cy="1525831"/>
          </a:xfrm>
          <a:prstGeom prst="rect">
            <a:avLst/>
          </a:prstGeom>
          <a:solidFill>
            <a:srgbClr val="492F92"/>
          </a:solidFill>
          <a:ln>
            <a:solidFill>
              <a:srgbClr val="49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Domine" panose="02040503040403060204" pitchFamily="18" charset="0"/>
              </a:rPr>
              <a:t>System Overview &amp; Results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9DCD901-3E92-954F-982C-D36D251EA93C}"/>
              </a:ext>
            </a:extLst>
          </p:cNvPr>
          <p:cNvSpPr/>
          <p:nvPr/>
        </p:nvSpPr>
        <p:spPr>
          <a:xfrm>
            <a:off x="26450150" y="32701342"/>
            <a:ext cx="11006225" cy="1378786"/>
          </a:xfrm>
          <a:prstGeom prst="rect">
            <a:avLst/>
          </a:prstGeom>
          <a:solidFill>
            <a:srgbClr val="492F92"/>
          </a:solidFill>
          <a:ln>
            <a:solidFill>
              <a:srgbClr val="49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Reference / Acknowledgements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FE2526-E268-A54D-91BA-50E1EB0A2613}"/>
              </a:ext>
            </a:extLst>
          </p:cNvPr>
          <p:cNvSpPr txBox="1"/>
          <p:nvPr/>
        </p:nvSpPr>
        <p:spPr>
          <a:xfrm>
            <a:off x="23451109" y="13661117"/>
            <a:ext cx="136480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632" indent="-1028632">
              <a:buFont typeface="+mj-lt"/>
              <a:buAutoNum type="romanLcPeriod"/>
            </a:pPr>
            <a:r>
              <a:rPr lang="en-US" sz="4000" u="sng" dirty="0"/>
              <a:t>User Query</a:t>
            </a:r>
            <a:r>
              <a:rPr lang="en-US" sz="4000" dirty="0"/>
              <a:t> : The user's interaction point with the RAG system.</a:t>
            </a:r>
          </a:p>
          <a:p>
            <a:pPr marL="1028632" indent="-1028632">
              <a:buFont typeface="+mj-lt"/>
              <a:buAutoNum type="romanLcPeriod"/>
            </a:pPr>
            <a:r>
              <a:rPr lang="en-US" sz="4000" u="sng" dirty="0"/>
              <a:t>Query Reformulation (LLM)</a:t>
            </a:r>
            <a:r>
              <a:rPr lang="en-US" sz="4000" dirty="0"/>
              <a:t>: The LLM generates multiple versions of the question to improve retrieval</a:t>
            </a:r>
          </a:p>
          <a:p>
            <a:r>
              <a:rPr lang="en-US" sz="4000" dirty="0"/>
              <a:t> results. </a:t>
            </a:r>
          </a:p>
          <a:p>
            <a:pPr marL="1028632" indent="-1028632">
              <a:buFont typeface="+mj-lt"/>
              <a:buAutoNum type="romanLcPeriod" startAt="3"/>
            </a:pPr>
            <a:r>
              <a:rPr lang="en-US" sz="4000" u="sng" dirty="0"/>
              <a:t>Retrieval</a:t>
            </a:r>
            <a:r>
              <a:rPr lang="en-US" sz="4000" dirty="0"/>
              <a:t>: The reformulated queries are used to find the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013B73-822F-0345-9234-0D6ADAB944D2}"/>
              </a:ext>
            </a:extLst>
          </p:cNvPr>
          <p:cNvSpPr txBox="1"/>
          <p:nvPr/>
        </p:nvSpPr>
        <p:spPr>
          <a:xfrm>
            <a:off x="829581" y="6695102"/>
            <a:ext cx="11720197" cy="68634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The main goal for this project is to develop a Retrieval-Augmented Generation (RAG) system that efficiently answers questions from vast amounts of information in PDF documents. </a:t>
            </a:r>
          </a:p>
          <a:p>
            <a:endParaRPr lang="en-US" sz="4000" dirty="0"/>
          </a:p>
          <a:p>
            <a:r>
              <a:rPr lang="en-US" sz="4000" dirty="0"/>
              <a:t>The objectives in doing so:</a:t>
            </a:r>
          </a:p>
          <a:p>
            <a:pPr marL="685755" indent="-685755">
              <a:buFont typeface="Arial" panose="020B0604020202020204" pitchFamily="34" charset="0"/>
              <a:buChar char="•"/>
            </a:pPr>
            <a:r>
              <a:rPr lang="en-US" sz="4000" dirty="0"/>
              <a:t>Integrate information retrieval and language generation methods </a:t>
            </a:r>
          </a:p>
          <a:p>
            <a:pPr marL="685755" indent="-685755">
              <a:buFont typeface="Arial" panose="020B0604020202020204" pitchFamily="34" charset="0"/>
              <a:buChar char="•"/>
            </a:pPr>
            <a:r>
              <a:rPr lang="en-US" sz="4000" dirty="0"/>
              <a:t>Enable precise and relevant answers to user queries </a:t>
            </a:r>
          </a:p>
          <a:p>
            <a:pPr marL="685755" indent="-685755">
              <a:buFont typeface="Arial" panose="020B0604020202020204" pitchFamily="34" charset="0"/>
              <a:buChar char="•"/>
            </a:pPr>
            <a:r>
              <a:rPr lang="en-US" sz="4000" dirty="0"/>
              <a:t>Extract knowledge from unstructured data and make it easily accessible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80F2392-06E3-EC4F-92DF-8EDB6DF8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1888" y="20605768"/>
            <a:ext cx="2468543" cy="51759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A882844-5E2A-A242-86E1-A3A6B957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639" y="20407758"/>
            <a:ext cx="2708213" cy="913614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629A087-C6FD-8644-8FC2-5CAB23F7D2F4}"/>
              </a:ext>
            </a:extLst>
          </p:cNvPr>
          <p:cNvSpPr txBox="1"/>
          <p:nvPr/>
        </p:nvSpPr>
        <p:spPr>
          <a:xfrm>
            <a:off x="889978" y="34385373"/>
            <a:ext cx="121092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55" indent="-685755">
              <a:buFont typeface="Arial" panose="020B0604020202020204" pitchFamily="34" charset="0"/>
              <a:buChar char="•"/>
            </a:pPr>
            <a:r>
              <a:rPr lang="en-US" sz="4000" b="1" dirty="0"/>
              <a:t>Expanding Input Sources</a:t>
            </a:r>
            <a:r>
              <a:rPr lang="en-US" sz="4000" dirty="0"/>
              <a:t>: Explore how to adapt the system to handle different document types like codes, web pages, and other data types.</a:t>
            </a:r>
          </a:p>
          <a:p>
            <a:pPr marL="685755" indent="-685755">
              <a:buFont typeface="Arial" panose="020B0604020202020204" pitchFamily="34" charset="0"/>
              <a:buChar char="•"/>
            </a:pPr>
            <a:r>
              <a:rPr lang="en-US" sz="4000" b="1" dirty="0"/>
              <a:t>Enhancing Answer Quality</a:t>
            </a:r>
            <a:r>
              <a:rPr lang="en-US" sz="4000" dirty="0"/>
              <a:t>: Research how to add summarization capabilities to condense long answers for easier digestion.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069023-C443-F14F-B642-77FD05EEA58A}"/>
              </a:ext>
            </a:extLst>
          </p:cNvPr>
          <p:cNvSpPr txBox="1"/>
          <p:nvPr/>
        </p:nvSpPr>
        <p:spPr>
          <a:xfrm>
            <a:off x="23451109" y="6631218"/>
            <a:ext cx="1412411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632" indent="-1028632">
              <a:buFont typeface="+mj-lt"/>
              <a:buAutoNum type="romanUcPeriod"/>
            </a:pPr>
            <a:r>
              <a:rPr lang="en-US" sz="4000" u="sng" dirty="0"/>
              <a:t>Input</a:t>
            </a:r>
            <a:r>
              <a:rPr lang="en-US" sz="4000" dirty="0"/>
              <a:t>: The starting point – this is where the user uploads their pdf and later interacts with the RAG system by typing in their question. </a:t>
            </a:r>
          </a:p>
          <a:p>
            <a:pPr marL="1028632" indent="-1028632">
              <a:buFont typeface="+mj-lt"/>
              <a:buAutoNum type="romanUcPeriod"/>
            </a:pPr>
            <a:r>
              <a:rPr lang="en-US" sz="4000" u="sng" dirty="0"/>
              <a:t>Document Loading</a:t>
            </a:r>
            <a:r>
              <a:rPr lang="en-US" sz="4000" dirty="0"/>
              <a:t>: The system processes the source document (in this case, a PDF) and extracts the text. </a:t>
            </a:r>
          </a:p>
          <a:p>
            <a:pPr marL="1028632" indent="-1028632">
              <a:buFont typeface="+mj-lt"/>
              <a:buAutoNum type="romanUcPeriod"/>
            </a:pPr>
            <a:r>
              <a:rPr lang="en-US" sz="4000" u="sng" dirty="0"/>
              <a:t>Text Preprocessing</a:t>
            </a:r>
            <a:r>
              <a:rPr lang="en-US" sz="4000" dirty="0"/>
              <a:t>: The raw text is cleaned and prepared for the LLM (tokenization, normalization, etc.).</a:t>
            </a:r>
          </a:p>
          <a:p>
            <a:pPr marL="1028632" indent="-1028632">
              <a:buFont typeface="+mj-lt"/>
              <a:buAutoNum type="romanUcPeriod"/>
            </a:pPr>
            <a:r>
              <a:rPr lang="en-US" sz="4000" u="sng" dirty="0"/>
              <a:t>Embedding Generation</a:t>
            </a:r>
            <a:r>
              <a:rPr lang="en-US" sz="4000" dirty="0"/>
              <a:t>: Text is transformed into dense vector representations that capture meaning.</a:t>
            </a:r>
          </a:p>
          <a:p>
            <a:pPr marL="1028632" indent="-1028632">
              <a:buFont typeface="+mj-lt"/>
              <a:buAutoNum type="romanUcPeriod"/>
            </a:pPr>
            <a:r>
              <a:rPr lang="en-US" sz="4000" u="sng" dirty="0" err="1"/>
              <a:t>Vectorstore</a:t>
            </a:r>
            <a:r>
              <a:rPr lang="en-US" sz="4000" dirty="0"/>
              <a:t>: Stores the text embeddings, enabling efficient relevance &amp; similarity-based searches.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8A481-BF94-554A-B7EE-53372836C80E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8AC3C8-A4E3-91FB-6C85-9F22B2C67C55}"/>
              </a:ext>
            </a:extLst>
          </p:cNvPr>
          <p:cNvSpPr/>
          <p:nvPr/>
        </p:nvSpPr>
        <p:spPr>
          <a:xfrm>
            <a:off x="829580" y="32749296"/>
            <a:ext cx="24447050" cy="1378786"/>
          </a:xfrm>
          <a:prstGeom prst="rect">
            <a:avLst/>
          </a:prstGeom>
          <a:solidFill>
            <a:srgbClr val="492F92"/>
          </a:solidFill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Future Directions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BF6261-8097-810A-0FDD-42EBB1C47643}"/>
              </a:ext>
            </a:extLst>
          </p:cNvPr>
          <p:cNvSpPr/>
          <p:nvPr/>
        </p:nvSpPr>
        <p:spPr>
          <a:xfrm>
            <a:off x="754159" y="13661117"/>
            <a:ext cx="11871039" cy="1571715"/>
          </a:xfrm>
          <a:prstGeom prst="rect">
            <a:avLst/>
          </a:prstGeom>
          <a:solidFill>
            <a:srgbClr val="492F92"/>
          </a:solidFill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Domine" panose="02040503040403060204" pitchFamily="18" charset="0"/>
              </a:rPr>
              <a:t>But why?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0BF156-C532-DDF9-E759-8234186540F5}"/>
              </a:ext>
            </a:extLst>
          </p:cNvPr>
          <p:cNvSpPr txBox="1"/>
          <p:nvPr/>
        </p:nvSpPr>
        <p:spPr>
          <a:xfrm>
            <a:off x="794946" y="15539237"/>
            <a:ext cx="11720197" cy="62478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u="sng" dirty="0"/>
              <a:t>Extractive Question Answering (EQA):</a:t>
            </a:r>
          </a:p>
          <a:p>
            <a:pPr marL="685755" indent="-685755">
              <a:buFont typeface="Arial" panose="020B0604020202020204" pitchFamily="34" charset="0"/>
              <a:buChar char="•"/>
            </a:pPr>
            <a:r>
              <a:rPr lang="en-US" sz="4000" dirty="0"/>
              <a:t>Answers are directly extracted from a given text source.</a:t>
            </a:r>
          </a:p>
          <a:p>
            <a:pPr marL="685755" indent="-685755">
              <a:buFont typeface="Arial" panose="020B0604020202020204" pitchFamily="34" charset="0"/>
              <a:buChar char="•"/>
            </a:pPr>
            <a:r>
              <a:rPr lang="en-US" sz="4000" dirty="0"/>
              <a:t>Contrasts with generative question answering where the model creates its own response.</a:t>
            </a:r>
          </a:p>
          <a:p>
            <a:r>
              <a:rPr lang="en-US" sz="4000" u="sng" dirty="0"/>
              <a:t>LLMs in Text Analysis and Question Answering: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Increasingly powerful tools for analyzing text and finding answers to complex questions.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Potential to revolutionize how we interact with and extract information from documents.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2BAEBC2-BA97-437F-0F63-2992F99287FF}"/>
              </a:ext>
            </a:extLst>
          </p:cNvPr>
          <p:cNvGrpSpPr/>
          <p:nvPr/>
        </p:nvGrpSpPr>
        <p:grpSpPr>
          <a:xfrm>
            <a:off x="14347534" y="6695102"/>
            <a:ext cx="14559662" cy="10399731"/>
            <a:chOff x="14347534" y="6695102"/>
            <a:chExt cx="14559662" cy="10399731"/>
          </a:xfrm>
        </p:grpSpPr>
        <p:pic>
          <p:nvPicPr>
            <p:cNvPr id="18" name="Picture 17" descr="A diagram of a process&#10;&#10;Description automatically generated">
              <a:extLst>
                <a:ext uri="{FF2B5EF4-FFF2-40B4-BE49-F238E27FC236}">
                  <a16:creationId xmlns:a16="http://schemas.microsoft.com/office/drawing/2014/main" id="{7B2FF119-2465-E88E-CD50-E283F9533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362" r="21699"/>
            <a:stretch/>
          </p:blipFill>
          <p:spPr>
            <a:xfrm>
              <a:off x="14347534" y="6695102"/>
              <a:ext cx="8761309" cy="9761077"/>
            </a:xfrm>
            <a:prstGeom prst="rect">
              <a:avLst/>
            </a:prstGeom>
            <a:ln>
              <a:solidFill>
                <a:srgbClr val="492F92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E048AB-9C75-D0BB-2C1C-615BC6FBFCA8}"/>
                </a:ext>
              </a:extLst>
            </p:cNvPr>
            <p:cNvSpPr txBox="1"/>
            <p:nvPr/>
          </p:nvSpPr>
          <p:spPr>
            <a:xfrm>
              <a:off x="14351904" y="16510186"/>
              <a:ext cx="14555292" cy="5846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199" b="1" dirty="0"/>
                <a:t>Figure 1: </a:t>
              </a:r>
              <a:r>
                <a:rPr lang="en-US" sz="3199" dirty="0"/>
                <a:t>Process flow Diagram of the RAG system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D9FCCE-DECB-02B8-0A56-A4B5761B9C33}"/>
              </a:ext>
            </a:extLst>
          </p:cNvPr>
          <p:cNvGrpSpPr/>
          <p:nvPr/>
        </p:nvGrpSpPr>
        <p:grpSpPr>
          <a:xfrm>
            <a:off x="13992418" y="20117964"/>
            <a:ext cx="22558787" cy="7935674"/>
            <a:chOff x="14312269" y="23591558"/>
            <a:chExt cx="22558787" cy="7935674"/>
          </a:xfrm>
        </p:grpSpPr>
        <p:pic>
          <p:nvPicPr>
            <p:cNvPr id="13" name="Picture 12" descr="A diagram of a llama&#10;&#10;Description automatically generated">
              <a:extLst>
                <a:ext uri="{FF2B5EF4-FFF2-40B4-BE49-F238E27FC236}">
                  <a16:creationId xmlns:a16="http://schemas.microsoft.com/office/drawing/2014/main" id="{4EB3ED69-3D3E-68CB-1B2F-AFD3AF4E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47534" y="23591558"/>
              <a:ext cx="22523522" cy="7256361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618BC0-9E8E-C604-DA3E-D8D11B833518}"/>
                </a:ext>
              </a:extLst>
            </p:cNvPr>
            <p:cNvSpPr txBox="1"/>
            <p:nvPr/>
          </p:nvSpPr>
          <p:spPr>
            <a:xfrm>
              <a:off x="14312269" y="30942585"/>
              <a:ext cx="20173674" cy="5846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199" b="1" dirty="0"/>
                <a:t>Figure 2: </a:t>
              </a:r>
              <a:r>
                <a:rPr lang="en-US" sz="3199" dirty="0"/>
                <a:t>High Level System Architecture diagram of the RAG system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D0DD31-6744-B020-DB90-589E7026A4F1}"/>
              </a:ext>
            </a:extLst>
          </p:cNvPr>
          <p:cNvCxnSpPr>
            <a:cxnSpLocks/>
          </p:cNvCxnSpPr>
          <p:nvPr/>
        </p:nvCxnSpPr>
        <p:spPr>
          <a:xfrm>
            <a:off x="23594089" y="13494635"/>
            <a:ext cx="12957116" cy="0"/>
          </a:xfrm>
          <a:prstGeom prst="line">
            <a:avLst/>
          </a:prstGeom>
          <a:ln w="92075">
            <a:solidFill>
              <a:srgbClr val="49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49B2E7-2F05-728E-03C9-3932800B46E8}"/>
              </a:ext>
            </a:extLst>
          </p:cNvPr>
          <p:cNvSpPr txBox="1"/>
          <p:nvPr/>
        </p:nvSpPr>
        <p:spPr>
          <a:xfrm>
            <a:off x="14029003" y="17423045"/>
            <a:ext cx="235411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most relevant text chunks from the </a:t>
            </a:r>
            <a:r>
              <a:rPr lang="en-US" sz="4000" dirty="0" err="1"/>
              <a:t>Vectorstore</a:t>
            </a:r>
            <a:r>
              <a:rPr lang="en-US" sz="4000" dirty="0"/>
              <a:t>.</a:t>
            </a:r>
          </a:p>
          <a:p>
            <a:pPr marL="1028632" indent="-1028632">
              <a:buFont typeface="+mj-lt"/>
              <a:buAutoNum type="romanLcPeriod" startAt="4"/>
            </a:pPr>
            <a:r>
              <a:rPr lang="en-US" sz="4000" u="sng" dirty="0"/>
              <a:t>Answer Generation (LLM)</a:t>
            </a:r>
            <a:r>
              <a:rPr lang="en-US" sz="4000" dirty="0"/>
              <a:t>: The LLM processes the retrieved text along with the original question to formulate a final answer. </a:t>
            </a:r>
            <a:endParaRPr lang="en-US" sz="4000" u="sng" dirty="0"/>
          </a:p>
          <a:p>
            <a:pPr marL="1028632" indent="-1028632">
              <a:buFont typeface="+mj-lt"/>
              <a:buAutoNum type="romanLcPeriod" startAt="4"/>
            </a:pPr>
            <a:r>
              <a:rPr lang="en-US" sz="4000" u="sng" dirty="0"/>
              <a:t>Output</a:t>
            </a:r>
            <a:r>
              <a:rPr lang="en-US" sz="4000" dirty="0"/>
              <a:t>: The answer is presented to the user in a clear format.</a:t>
            </a:r>
          </a:p>
          <a:p>
            <a:endParaRPr lang="en-US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65F2D-0ED6-DADA-315A-41B8A3ACB9AF}"/>
              </a:ext>
            </a:extLst>
          </p:cNvPr>
          <p:cNvSpPr txBox="1"/>
          <p:nvPr/>
        </p:nvSpPr>
        <p:spPr>
          <a:xfrm>
            <a:off x="889978" y="23746144"/>
            <a:ext cx="11530132" cy="8893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462" indent="-571462">
              <a:buFont typeface="Arial" panose="020B0604020202020204" pitchFamily="34" charset="0"/>
              <a:buChar char="•"/>
            </a:pPr>
            <a:r>
              <a:rPr lang="en-US" sz="4399" b="1" dirty="0"/>
              <a:t>Information Retrieval Systems</a:t>
            </a:r>
            <a:r>
              <a:rPr lang="en-US" sz="4399" dirty="0"/>
              <a:t>: Streamline how users find answers within large document libraries or research databases. E.g. Hospitals, Case Files, Govt. Institutes etc.</a:t>
            </a:r>
          </a:p>
          <a:p>
            <a:pPr marL="571462" indent="-571462">
              <a:buFont typeface="Arial" panose="020B0604020202020204" pitchFamily="34" charset="0"/>
              <a:buChar char="•"/>
            </a:pPr>
            <a:r>
              <a:rPr lang="en-US" sz="4399" b="1" dirty="0"/>
              <a:t>Educational Tools &amp; Intelligent Tutoring Systems</a:t>
            </a:r>
            <a:r>
              <a:rPr lang="en-US" sz="4399" dirty="0"/>
              <a:t>: Create interactive systems where students can ask questions about studied materials and receive tailored explanations.</a:t>
            </a:r>
          </a:p>
          <a:p>
            <a:pPr marL="571462" indent="-571462">
              <a:buFont typeface="Arial" panose="020B0604020202020204" pitchFamily="34" charset="0"/>
              <a:buChar char="•"/>
            </a:pPr>
            <a:r>
              <a:rPr lang="en-US" sz="4399" b="1" dirty="0"/>
              <a:t>Customer Service Chatbots</a:t>
            </a:r>
            <a:r>
              <a:rPr lang="en-US" sz="4399" dirty="0"/>
              <a:t>: Improve the responsiveness and accuracy of automated customer support systems, allowing them to provide answers directly derived from product documentation or FAQ resources.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4C9DD3-1F52-27AC-CD33-6931ED2E174C}"/>
              </a:ext>
            </a:extLst>
          </p:cNvPr>
          <p:cNvSpPr/>
          <p:nvPr/>
        </p:nvSpPr>
        <p:spPr>
          <a:xfrm>
            <a:off x="829580" y="21908266"/>
            <a:ext cx="11871039" cy="1571715"/>
          </a:xfrm>
          <a:prstGeom prst="rect">
            <a:avLst/>
          </a:prstGeom>
          <a:solidFill>
            <a:srgbClr val="492F92"/>
          </a:solidFill>
          <a:ln>
            <a:solidFill>
              <a:schemeClr val="bg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Domine" panose="02040503040403060204" pitchFamily="18" charset="0"/>
              </a:rPr>
              <a:t>Real-World Applications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CFB717-5567-5379-DF30-72D4F242EA2B}"/>
              </a:ext>
            </a:extLst>
          </p:cNvPr>
          <p:cNvSpPr txBox="1"/>
          <p:nvPr/>
        </p:nvSpPr>
        <p:spPr>
          <a:xfrm>
            <a:off x="26563936" y="34325699"/>
            <a:ext cx="110062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01" indent="-742901">
              <a:buFont typeface="+mj-lt"/>
              <a:buAutoNum type="arabicPeriod"/>
            </a:pPr>
            <a:r>
              <a:rPr lang="en-US" sz="4000" dirty="0"/>
              <a:t> Yan, S.-Q., Gu, J.-C., Zhu, Y., &amp; Ling, Z.-H. (2024). Corrective Retrieval Augmented Generation. arXiv:2401.15884 [</a:t>
            </a:r>
            <a:r>
              <a:rPr lang="en-US" sz="4000" dirty="0" err="1"/>
              <a:t>cs.CL</a:t>
            </a:r>
            <a:r>
              <a:rPr lang="en-US" sz="4000" dirty="0"/>
              <a:t>]. </a:t>
            </a:r>
            <a:r>
              <a:rPr lang="en-US" sz="4000" dirty="0">
                <a:hlinkClick r:id="rId8"/>
              </a:rPr>
              <a:t>https://arxiv.org/abs/2401.15884</a:t>
            </a:r>
            <a:endParaRPr lang="en-US" sz="4000" dirty="0"/>
          </a:p>
          <a:p>
            <a:pPr marL="742901" indent="-742901">
              <a:buFont typeface="+mj-lt"/>
              <a:buAutoNum type="arabicPeriod"/>
            </a:pPr>
            <a:r>
              <a:rPr lang="en-US" sz="4000" dirty="0"/>
              <a:t>https://</a:t>
            </a:r>
            <a:r>
              <a:rPr lang="en-US" sz="4000" dirty="0" err="1"/>
              <a:t>api.python.langchain.com</a:t>
            </a:r>
            <a:r>
              <a:rPr lang="en-US" sz="4000" dirty="0"/>
              <a:t>/</a:t>
            </a:r>
            <a:r>
              <a:rPr lang="en-US" sz="4000" dirty="0" err="1"/>
              <a:t>en</a:t>
            </a:r>
            <a:r>
              <a:rPr lang="en-US" sz="4000" dirty="0"/>
              <a:t>/latest/</a:t>
            </a:r>
            <a:r>
              <a:rPr lang="en-US" sz="4000" dirty="0" err="1"/>
              <a:t>langchain_api_reference.html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9B419E-F34E-74EB-5749-F3687F9147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92418" y="28308446"/>
            <a:ext cx="14709582" cy="405062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2E0DAB-7CB1-7FA8-8747-8F427F628B69}"/>
              </a:ext>
            </a:extLst>
          </p:cNvPr>
          <p:cNvSpPr txBox="1"/>
          <p:nvPr/>
        </p:nvSpPr>
        <p:spPr>
          <a:xfrm>
            <a:off x="13670063" y="34518306"/>
            <a:ext cx="12109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55" indent="-685755">
              <a:buFont typeface="Arial" panose="020B0604020202020204" pitchFamily="34" charset="0"/>
              <a:buChar char="•"/>
            </a:pPr>
            <a:r>
              <a:rPr lang="en-US" sz="4000" b="1" dirty="0"/>
              <a:t>LLM Experimentation</a:t>
            </a:r>
            <a:r>
              <a:rPr lang="en-US" sz="4000" dirty="0"/>
              <a:t>: Evaluate the performance impact of using different and potentially newer LLM architectures for specific tasks within the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0E8DE-FEAB-923C-7264-EB408160E49C}"/>
              </a:ext>
            </a:extLst>
          </p:cNvPr>
          <p:cNvSpPr txBox="1"/>
          <p:nvPr/>
        </p:nvSpPr>
        <p:spPr>
          <a:xfrm>
            <a:off x="29001887" y="28258776"/>
            <a:ext cx="8454487" cy="45231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199" b="1" dirty="0"/>
              <a:t>Figure 3: </a:t>
            </a:r>
            <a:r>
              <a:rPr lang="en-US" sz="3199" dirty="0"/>
              <a:t>Input &amp; Output demonstration of the RAG system. Here after uploading ”WEF_The_Global_Cooperation_Barometer_2024.pdf”, I asked the following question to the system (User Query) to which the system answered the following.</a:t>
            </a:r>
          </a:p>
          <a:p>
            <a:br>
              <a:rPr lang="en-US" sz="3199" dirty="0"/>
            </a:br>
            <a:endParaRPr lang="en-US" sz="3199" dirty="0"/>
          </a:p>
          <a:p>
            <a:endParaRPr lang="en-US" sz="3199" dirty="0"/>
          </a:p>
        </p:txBody>
      </p:sp>
      <p:pic>
        <p:nvPicPr>
          <p:cNvPr id="16" name="Picture 15" descr="A person in a suit and tie&#10;&#10;Description automatically generated">
            <a:extLst>
              <a:ext uri="{FF2B5EF4-FFF2-40B4-BE49-F238E27FC236}">
                <a16:creationId xmlns:a16="http://schemas.microsoft.com/office/drawing/2014/main" id="{C4AC9877-DE3B-E5D4-36C7-CEB88EA9E3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135" t="3733" r="13183"/>
          <a:stretch/>
        </p:blipFill>
        <p:spPr>
          <a:xfrm>
            <a:off x="34337223" y="119809"/>
            <a:ext cx="3042895" cy="40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70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14984</TotalTime>
  <Words>641</Words>
  <Application>Microsoft Macintosh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Domine</vt:lpstr>
      <vt:lpstr>Montserrat</vt:lpstr>
      <vt:lpstr>Office Theme</vt:lpstr>
      <vt:lpstr>Retrieval-Augmented Generation: Answering Questions from PDF Documents Junaid Yeasir Fahim, advised by Dr. James Skon &amp; Professor Jon Chun COMP401 Seminar, Kenyon College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24-28 pt font is the smallest you should go</dc:title>
  <dc:creator>Microsoft Office User</dc:creator>
  <cp:lastModifiedBy>Junaid Yeasir Fahim</cp:lastModifiedBy>
  <cp:revision>59</cp:revision>
  <cp:lastPrinted>2018-10-11T15:59:17Z</cp:lastPrinted>
  <dcterms:created xsi:type="dcterms:W3CDTF">2018-10-02T15:18:11Z</dcterms:created>
  <dcterms:modified xsi:type="dcterms:W3CDTF">2024-05-06T19:21:01Z</dcterms:modified>
</cp:coreProperties>
</file>